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8" r:id="rId4"/>
    <p:sldId id="268" r:id="rId5"/>
    <p:sldId id="269" r:id="rId6"/>
    <p:sldId id="274" r:id="rId7"/>
    <p:sldId id="271" r:id="rId8"/>
    <p:sldId id="270" r:id="rId9"/>
    <p:sldId id="273" r:id="rId10"/>
    <p:sldId id="283" r:id="rId11"/>
    <p:sldId id="258" r:id="rId12"/>
    <p:sldId id="284" r:id="rId13"/>
    <p:sldId id="275" r:id="rId14"/>
    <p:sldId id="277" r:id="rId15"/>
    <p:sldId id="280" r:id="rId16"/>
    <p:sldId id="281" r:id="rId17"/>
    <p:sldId id="285" r:id="rId18"/>
    <p:sldId id="286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he Concept Of Blended Learning - eLearning Indu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34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5257800"/>
            <a:ext cx="495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Presented by-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Ink Free" pitchFamily="66" charset="0"/>
              </a:rPr>
              <a:t>Kingshuk</a:t>
            </a:r>
            <a:r>
              <a:rPr lang="en-US" sz="2400" b="1" dirty="0" smtClean="0">
                <a:solidFill>
                  <a:srgbClr val="FF0000"/>
                </a:solidFill>
                <a:latin typeface="Ink Free" pitchFamily="66" charset="0"/>
              </a:rPr>
              <a:t> Karan</a:t>
            </a:r>
          </a:p>
          <a:p>
            <a:r>
              <a:rPr lang="en-US" sz="1400" b="1" dirty="0" smtClean="0">
                <a:latin typeface="Lucida Calligraphy" pitchFamily="66" charset="0"/>
              </a:rPr>
              <a:t>Dept. of Education</a:t>
            </a:r>
          </a:p>
          <a:p>
            <a:r>
              <a:rPr lang="en-US" b="1" dirty="0" err="1" smtClean="0">
                <a:latin typeface="Georgia" pitchFamily="18" charset="0"/>
              </a:rPr>
              <a:t>Mugberia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Gangadhar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Mahavidyalaya</a:t>
            </a:r>
            <a:endParaRPr lang="en-US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436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IN" cap="none" dirty="0" smtClean="0"/>
              <a:t>Key Benefits of Blended Learning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371600"/>
            <a:ext cx="3596640" cy="51054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IN" b="1" dirty="0" smtClean="0">
                <a:latin typeface="Georgia" pitchFamily="18" charset="0"/>
              </a:rPr>
              <a:t>Cost efficient</a:t>
            </a:r>
          </a:p>
          <a:p>
            <a:r>
              <a:rPr lang="en-IN" b="1" dirty="0" smtClean="0">
                <a:latin typeface="Georgia" pitchFamily="18" charset="0"/>
              </a:rPr>
              <a:t>Time-saving</a:t>
            </a:r>
          </a:p>
          <a:p>
            <a:r>
              <a:rPr lang="en-IN" b="1" dirty="0" smtClean="0">
                <a:latin typeface="Georgia" pitchFamily="18" charset="0"/>
              </a:rPr>
              <a:t>Increases ROI</a:t>
            </a:r>
          </a:p>
          <a:p>
            <a:r>
              <a:rPr lang="en-IN" b="1" dirty="0" smtClean="0">
                <a:latin typeface="Georgia" pitchFamily="18" charset="0"/>
              </a:rPr>
              <a:t>Flexible schedule</a:t>
            </a:r>
          </a:p>
          <a:p>
            <a:r>
              <a:rPr lang="en-IN" b="1" dirty="0" smtClean="0">
                <a:latin typeface="Georgia" pitchFamily="18" charset="0"/>
              </a:rPr>
              <a:t>Learner engagement</a:t>
            </a:r>
          </a:p>
          <a:p>
            <a:r>
              <a:rPr lang="en-IN" b="1" dirty="0" smtClean="0">
                <a:latin typeface="Georgia" pitchFamily="18" charset="0"/>
              </a:rPr>
              <a:t>Streamlined evaluations</a:t>
            </a:r>
          </a:p>
          <a:p>
            <a:r>
              <a:rPr lang="en-IN" b="1" dirty="0" smtClean="0">
                <a:latin typeface="Georgia" pitchFamily="18" charset="0"/>
              </a:rPr>
              <a:t>24/7 accessibility</a:t>
            </a:r>
          </a:p>
          <a:p>
            <a:r>
              <a:rPr lang="en-IN" b="1" dirty="0" smtClean="0">
                <a:latin typeface="Georgia" pitchFamily="18" charset="0"/>
              </a:rPr>
              <a:t>Collaboration</a:t>
            </a:r>
          </a:p>
          <a:p>
            <a:r>
              <a:rPr lang="en-IN" b="1" dirty="0" smtClean="0">
                <a:latin typeface="Georgia" pitchFamily="18" charset="0"/>
              </a:rPr>
              <a:t>Personalized learning</a:t>
            </a:r>
          </a:p>
          <a:p>
            <a:endParaRPr lang="en-US" dirty="0"/>
          </a:p>
        </p:txBody>
      </p:sp>
      <p:pic>
        <p:nvPicPr>
          <p:cNvPr id="7" name="Content Placeholder 6" descr="blended learning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752600"/>
            <a:ext cx="38227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ended Learning Explained: Definition, Models, &amp; M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436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IN" cap="none" dirty="0" smtClean="0"/>
              <a:t>How to use Blended Learning?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191000" cy="5410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  <a:latin typeface="Book Antiqua" pitchFamily="18" charset="0"/>
              </a:rPr>
              <a:t>Formulate your blended learning goals in advance.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  <a:latin typeface="Book Antiqua" pitchFamily="18" charset="0"/>
              </a:rPr>
              <a:t>Combine online &amp; face-to-face instruction.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  <a:latin typeface="Book Antiqua" pitchFamily="18" charset="0"/>
              </a:rPr>
              <a:t>Define your core learning objectives and goals.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  <a:latin typeface="Book Antiqua" pitchFamily="18" charset="0"/>
              </a:rPr>
              <a:t>Specify how and when technology will be used.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  <a:latin typeface="Book Antiqua" pitchFamily="18" charset="0"/>
              </a:rPr>
              <a:t>Create learning activities that offer the best of both worlds.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Content Placeholder 4" descr="blended-learning-0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143000"/>
            <a:ext cx="3521075" cy="2340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4876800" cy="7159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rgbClr val="002060"/>
                </a:solidFill>
              </a:rPr>
              <a:t>B</a:t>
            </a:r>
            <a:r>
              <a:rPr lang="en-IN" cap="none" dirty="0" smtClean="0">
                <a:solidFill>
                  <a:srgbClr val="002060"/>
                </a:solidFill>
              </a:rPr>
              <a:t>lended</a:t>
            </a:r>
            <a:r>
              <a:rPr lang="en-IN" dirty="0" smtClean="0">
                <a:solidFill>
                  <a:srgbClr val="002060"/>
                </a:solidFill>
              </a:rPr>
              <a:t> L</a:t>
            </a:r>
            <a:r>
              <a:rPr lang="en-IN" cap="none" dirty="0" smtClean="0">
                <a:solidFill>
                  <a:srgbClr val="002060"/>
                </a:solidFill>
              </a:rPr>
              <a:t>earning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Timeline-of-blended-learning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143000"/>
            <a:ext cx="5486400" cy="5410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ended learningf 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57200"/>
            <a:ext cx="7675814" cy="58674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IN" cap="none" dirty="0" smtClean="0">
                <a:solidFill>
                  <a:srgbClr val="FF0000"/>
                </a:solidFill>
                <a:latin typeface="Comic Sans MS" pitchFamily="66" charset="0"/>
              </a:rPr>
              <a:t>lended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L</a:t>
            </a:r>
            <a:r>
              <a:rPr lang="en-IN" cap="none" dirty="0" smtClean="0">
                <a:solidFill>
                  <a:srgbClr val="FF0000"/>
                </a:solidFill>
                <a:latin typeface="Comic Sans MS" pitchFamily="66" charset="0"/>
              </a:rPr>
              <a:t>earning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T</a:t>
            </a:r>
            <a:r>
              <a:rPr lang="en-IN" cap="none" dirty="0" smtClean="0">
                <a:solidFill>
                  <a:srgbClr val="FF0000"/>
                </a:solidFill>
                <a:latin typeface="Comic Sans MS" pitchFamily="66" charset="0"/>
              </a:rPr>
              <a:t>heory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blended learning 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5781115" cy="5334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C:\Users\MGM\Desktop\blended learning1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C:\Users\MGM\Desktop\blended learning1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C:\Users\MGM\Desktop\blended learning1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C:\Users\MGM\Desktop\blended learning1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4" name="Picture 10" descr="What Is Blended Learning? | 2023 Benefits, Models &amp; Challen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153400" cy="688680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 smtClean="0">
                <a:solidFill>
                  <a:srgbClr val="002060"/>
                </a:solidFill>
                <a:latin typeface="Segoe Script" pitchFamily="66" charset="0"/>
              </a:rPr>
              <a:t>B</a:t>
            </a:r>
            <a:r>
              <a:rPr lang="en-IN" cap="none" dirty="0" smtClean="0">
                <a:solidFill>
                  <a:srgbClr val="002060"/>
                </a:solidFill>
                <a:latin typeface="Segoe Script" pitchFamily="66" charset="0"/>
              </a:rPr>
              <a:t>lended</a:t>
            </a:r>
            <a:r>
              <a:rPr lang="en-IN" dirty="0" smtClean="0">
                <a:solidFill>
                  <a:srgbClr val="002060"/>
                </a:solidFill>
                <a:latin typeface="Segoe Script" pitchFamily="66" charset="0"/>
              </a:rPr>
              <a:t> L</a:t>
            </a:r>
            <a:r>
              <a:rPr lang="en-IN" cap="none" dirty="0" smtClean="0">
                <a:solidFill>
                  <a:srgbClr val="002060"/>
                </a:solidFill>
                <a:latin typeface="Segoe Script" pitchFamily="66" charset="0"/>
              </a:rPr>
              <a:t>earning</a:t>
            </a:r>
            <a:endParaRPr lang="en-US" dirty="0">
              <a:solidFill>
                <a:srgbClr val="002060"/>
              </a:solidFill>
              <a:latin typeface="Segoe Scrip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9416"/>
            <a:ext cx="7391400" cy="4846320"/>
          </a:xfrm>
        </p:spPr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  <a:latin typeface="Georgia" pitchFamily="18" charset="0"/>
              </a:rPr>
              <a:t>Conclusion: </a:t>
            </a:r>
          </a:p>
          <a:p>
            <a:pPr>
              <a:buNone/>
            </a:pPr>
            <a:r>
              <a:rPr lang="en-IN" dirty="0" smtClean="0"/>
              <a:t>   </a:t>
            </a:r>
            <a:r>
              <a:rPr lang="en-IN" dirty="0" smtClean="0">
                <a:latin typeface="Comic Sans MS" pitchFamily="66" charset="0"/>
              </a:rPr>
              <a:t>Blended learning can be the best of both worlds, and through a significant undertaking, once implemented successfully, such a program has significant benefits for the organization and employees.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7543800" cy="457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04800" y="5410200"/>
            <a:ext cx="7620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A blended mode of Seminar organized by Dept. </a:t>
            </a:r>
            <a:r>
              <a:rPr lang="en-IN" sz="2400" dirty="0" smtClean="0">
                <a:solidFill>
                  <a:srgbClr val="FF0000"/>
                </a:solidFill>
              </a:rPr>
              <a:t>o</a:t>
            </a:r>
            <a:r>
              <a:rPr lang="en-IN" sz="2400" dirty="0" smtClean="0">
                <a:solidFill>
                  <a:srgbClr val="FF0000"/>
                </a:solidFill>
              </a:rPr>
              <a:t>f Education</a:t>
            </a:r>
            <a:r>
              <a:rPr lang="en-IN" sz="2400" dirty="0" smtClean="0">
                <a:solidFill>
                  <a:srgbClr val="FF0000"/>
                </a:solidFill>
              </a:rPr>
              <a:t>, MGM.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5801" y="2967335"/>
            <a:ext cx="398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  <a:endParaRPr lang="en-US" sz="5400" b="1" dirty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B</a:t>
            </a:r>
            <a:r>
              <a:rPr lang="en-IN" cap="none" dirty="0" smtClean="0">
                <a:solidFill>
                  <a:srgbClr val="FF0000"/>
                </a:solidFill>
              </a:rPr>
              <a:t>lended</a:t>
            </a:r>
            <a:r>
              <a:rPr lang="en-IN" dirty="0" smtClean="0">
                <a:solidFill>
                  <a:srgbClr val="FF0000"/>
                </a:solidFill>
              </a:rPr>
              <a:t> L</a:t>
            </a:r>
            <a:r>
              <a:rPr lang="en-IN" cap="none" dirty="0" smtClean="0">
                <a:solidFill>
                  <a:srgbClr val="FF0000"/>
                </a:solidFill>
              </a:rPr>
              <a:t>earning</a:t>
            </a:r>
            <a:endParaRPr lang="en-US" dirty="0"/>
          </a:p>
        </p:txBody>
      </p:sp>
      <p:pic>
        <p:nvPicPr>
          <p:cNvPr id="4" name="Content Placeholder 3" descr="blended learning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6781800" cy="5029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ended learning 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7239000" cy="2667000"/>
          </a:xfrm>
        </p:spPr>
      </p:pic>
      <p:sp>
        <p:nvSpPr>
          <p:cNvPr id="3" name="TextBox 2"/>
          <p:cNvSpPr txBox="1"/>
          <p:nvPr/>
        </p:nvSpPr>
        <p:spPr>
          <a:xfrm>
            <a:off x="457200" y="3200400"/>
            <a:ext cx="7467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Blended learning is an approach to learning that combines face-to-face and online learning experiences.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48200"/>
            <a:ext cx="7391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Ideally, each (both online and off) will complement the other by using its particular strength.</a:t>
            </a:r>
            <a:endParaRPr lang="en-US" sz="2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Blended Learning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blended learning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2364"/>
            <a:ext cx="7365022" cy="487083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  <a:latin typeface="Lucida Handwriting" pitchFamily="66" charset="0"/>
              </a:rPr>
              <a:t>B</a:t>
            </a:r>
            <a:r>
              <a:rPr lang="en-IN" cap="none" dirty="0" smtClean="0">
                <a:solidFill>
                  <a:srgbClr val="FF0000"/>
                </a:solidFill>
                <a:latin typeface="Lucida Handwriting" pitchFamily="66" charset="0"/>
              </a:rPr>
              <a:t>lended</a:t>
            </a:r>
            <a:r>
              <a:rPr lang="en-IN" dirty="0" smtClean="0">
                <a:solidFill>
                  <a:srgbClr val="FF0000"/>
                </a:solidFill>
                <a:latin typeface="Lucida Handwriting" pitchFamily="66" charset="0"/>
              </a:rPr>
              <a:t> </a:t>
            </a:r>
            <a:r>
              <a:rPr lang="en-IN" cap="none" dirty="0" smtClean="0">
                <a:solidFill>
                  <a:srgbClr val="FF0000"/>
                </a:solidFill>
                <a:latin typeface="Lucida Handwriting" pitchFamily="66" charset="0"/>
              </a:rPr>
              <a:t>learning</a:t>
            </a:r>
            <a:endParaRPr lang="en-US" cap="none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pic>
        <p:nvPicPr>
          <p:cNvPr id="4" name="Content Placeholder 3" descr="blended learning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00200"/>
            <a:ext cx="6152741" cy="4841049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4648200" cy="7159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rgbClr val="00B050"/>
                </a:solidFill>
              </a:rPr>
              <a:t>Blended Learning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Blended-learning-model-new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7620000" cy="53340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ended-learning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04800"/>
            <a:ext cx="6934200" cy="628069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4724400" cy="822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B</a:t>
            </a:r>
            <a:r>
              <a:rPr lang="en-IN" cap="none" dirty="0" smtClean="0">
                <a:solidFill>
                  <a:srgbClr val="FF0000"/>
                </a:solidFill>
              </a:rPr>
              <a:t>lended</a:t>
            </a:r>
            <a:r>
              <a:rPr lang="en-IN" dirty="0" smtClean="0">
                <a:solidFill>
                  <a:srgbClr val="FF0000"/>
                </a:solidFill>
              </a:rPr>
              <a:t> L</a:t>
            </a:r>
            <a:r>
              <a:rPr lang="en-IN" cap="none" dirty="0" smtClean="0">
                <a:solidFill>
                  <a:srgbClr val="FF0000"/>
                </a:solidFill>
              </a:rPr>
              <a:t>earning</a:t>
            </a:r>
            <a:endParaRPr lang="en-US" dirty="0"/>
          </a:p>
        </p:txBody>
      </p:sp>
      <p:pic>
        <p:nvPicPr>
          <p:cNvPr id="4" name="Content Placeholder 3" descr="blended_-learning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95400"/>
            <a:ext cx="7112747" cy="5334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delo_blended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8153400" cy="64770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264</TotalTime>
  <Words>182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Slide 1</vt:lpstr>
      <vt:lpstr>Blended Learning</vt:lpstr>
      <vt:lpstr>Slide 3</vt:lpstr>
      <vt:lpstr>Blended Learning</vt:lpstr>
      <vt:lpstr>Blended learning</vt:lpstr>
      <vt:lpstr>Blended Learning</vt:lpstr>
      <vt:lpstr>Slide 7</vt:lpstr>
      <vt:lpstr>Blended Learning</vt:lpstr>
      <vt:lpstr>Slide 9</vt:lpstr>
      <vt:lpstr>Key Benefits of Blended Learning</vt:lpstr>
      <vt:lpstr>Slide 11</vt:lpstr>
      <vt:lpstr>How to use Blended Learning?</vt:lpstr>
      <vt:lpstr>Blended Learning</vt:lpstr>
      <vt:lpstr>Slide 14</vt:lpstr>
      <vt:lpstr>Blended Learning Theory</vt:lpstr>
      <vt:lpstr>Slide 16</vt:lpstr>
      <vt:lpstr>Blended Learning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MGM</dc:creator>
  <cp:lastModifiedBy>Hewlett-Packard Company</cp:lastModifiedBy>
  <cp:revision>35</cp:revision>
  <dcterms:created xsi:type="dcterms:W3CDTF">2006-08-16T00:00:00Z</dcterms:created>
  <dcterms:modified xsi:type="dcterms:W3CDTF">2023-01-07T03:29:21Z</dcterms:modified>
</cp:coreProperties>
</file>